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5" r:id="rId14"/>
    <p:sldId id="282" r:id="rId15"/>
    <p:sldId id="28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23356E"/>
    <a:srgbClr val="007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09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5A4723-B5B9-4361-B03B-2C3E48ED6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B88F99-A979-4093-AD65-E2DB346F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Good Afternoon President Shriner, Members of the Board, Fellow Staff and the Public</a:t>
            </a:r>
          </a:p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This afternoon, I will be walking you through the Revised Proposed Budget for Fiscal Year 2023-24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next slide is just a recap of our CIP Budget by Funding Source</a:t>
            </a:r>
          </a:p>
          <a:p>
            <a:endParaRPr lang="en-US" dirty="0"/>
          </a:p>
          <a:p>
            <a:r>
              <a:rPr lang="en-US" dirty="0"/>
              <a:t>Only 16% or $6M of the CIP projects will be coming from pay go money or from our reserves</a:t>
            </a:r>
          </a:p>
          <a:p>
            <a:endParaRPr lang="en-US" dirty="0"/>
          </a:p>
          <a:p>
            <a:r>
              <a:rPr lang="en-US" dirty="0"/>
              <a:t>The other 84% or $32.4M will be from other funding sources, mainly the issuance of new bond and potential grant funding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6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before you is our updated reserve balances</a:t>
            </a:r>
          </a:p>
          <a:p>
            <a:endParaRPr lang="en-US" dirty="0"/>
          </a:p>
          <a:p>
            <a:r>
              <a:rPr lang="en-US" dirty="0"/>
              <a:t>This slide is the breakdown of our restricted reserves</a:t>
            </a:r>
          </a:p>
          <a:p>
            <a:endParaRPr lang="en-US" dirty="0"/>
          </a:p>
          <a:p>
            <a:r>
              <a:rPr lang="en-US" dirty="0"/>
              <a:t>The detailed breakdown of each reserve balance should be available on the reserves section of your budget book – P119</a:t>
            </a:r>
          </a:p>
          <a:p>
            <a:endParaRPr lang="en-US" dirty="0"/>
          </a:p>
          <a:p>
            <a:r>
              <a:rPr lang="en-US" dirty="0"/>
              <a:t>The change in the RUWAP Debt Service only accounts for the principal payment</a:t>
            </a:r>
          </a:p>
          <a:p>
            <a:endParaRPr lang="en-US" dirty="0"/>
          </a:p>
          <a:p>
            <a:r>
              <a:rPr lang="en-US" dirty="0"/>
              <a:t>The change in the interest portion will be reflected under the operating reserve – which you will see on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the breakdown of our designated reserves</a:t>
            </a:r>
          </a:p>
          <a:p>
            <a:endParaRPr lang="en-US" dirty="0"/>
          </a:p>
          <a:p>
            <a:r>
              <a:rPr lang="en-US" dirty="0"/>
              <a:t>Highlighted in yellow is the change in the operating reserve as a result of the change in interest payments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staff is recommending the Board adopt the Proposed Operating &amp; CIP Budget for FY23/24</a:t>
            </a:r>
          </a:p>
          <a:p>
            <a:endParaRPr lang="en-US" dirty="0"/>
          </a:p>
          <a:p>
            <a:r>
              <a:rPr lang="en-US" dirty="0"/>
              <a:t>That concludes my presentation and happy to answer any questions.</a:t>
            </a:r>
          </a:p>
          <a:p>
            <a:endParaRPr lang="en-US" dirty="0"/>
          </a:p>
          <a:p>
            <a:r>
              <a:rPr lang="en-US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An overview of what we will be discussing this evening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We’ll start with the budget schedule, where we are at, on our timeline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Next, we’ll do a brief recap of Budget Assumptions used to put together this Proposed Budget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Next I’ll be walking you through the changes from the Budget Workshop Version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I’ll be showing you the particular sections of the budget that changed due to the updates 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Then we’ll look at the updated Budget Summary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We’ll do another recap of the CIP by Funding Source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Lastly, I will be showing you the updated reserves balances</a:t>
            </a:r>
          </a:p>
          <a:p>
            <a:pPr algn="just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And the next steps…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 a brief look at the budget timeline…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won’t be going through budget schedule in detail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 just to summarize, we started this process as early as January this year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met with the Budget &amp; Engineering Committee 4x to review the proposed CIP &amp; Operating Budget</a:t>
            </a:r>
          </a:p>
          <a:p>
            <a:endParaRPr lang="en-US" dirty="0"/>
          </a:p>
          <a:p>
            <a:r>
              <a:rPr lang="en-US" dirty="0"/>
              <a:t>We had the Budget Workshop with the Board on May 15, 2023</a:t>
            </a:r>
          </a:p>
          <a:p>
            <a:endParaRPr lang="en-US" dirty="0"/>
          </a:p>
          <a:p>
            <a:r>
              <a:rPr lang="en-US" dirty="0"/>
              <a:t>And tonight, staff is recommending we adopt the District’s Budget for FY23-24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next few slides are just a recap of the budget assumptions that we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We are asking the board to waive the requirement to put aside $3.9M to fund long term supply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had 2 updates in the numbers from the previous version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Namely the capacity charges and the debt service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table before you shows the original rates on the first column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revised rates on the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column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difference on the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column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change in capacity charges are minimal, there was a slight correction on the calculation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for the Debt Service, we received an updated debt service schedule for the RUWAP loans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update on debt schedule payments are affecting both principal and interest portions of the payment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table before you is the principal payment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on the next slide the interest payment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the change in debt service schedule payment resulted in a decrease in principal payment of $20,500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Below is explanation as reason behind the change and the corresponding changes it has on the other sections of our budget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0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slide shows the effect of the change on our interest payment.</a:t>
            </a:r>
          </a:p>
          <a:p>
            <a:endParaRPr lang="en-US" dirty="0"/>
          </a:p>
          <a:p>
            <a:r>
              <a:rPr lang="en-US" dirty="0"/>
              <a:t>We are seeing an overall increase in our interest expense line item by $45,500</a:t>
            </a:r>
          </a:p>
          <a:p>
            <a:endParaRPr lang="en-US" dirty="0"/>
          </a:p>
          <a:p>
            <a:r>
              <a:rPr lang="en-US" dirty="0"/>
              <a:t>This change will affect the admin department page, since the interest payments are under the admin department</a:t>
            </a:r>
          </a:p>
          <a:p>
            <a:endParaRPr lang="en-US" dirty="0"/>
          </a:p>
          <a:p>
            <a:r>
              <a:rPr lang="en-US" dirty="0"/>
              <a:t>It will also affect the ending balance of the operating reserve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So just as a recap, the slide the before you the Budget Summary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As noted on the previous slides the change in debt service schedule</a:t>
            </a:r>
          </a:p>
          <a:p>
            <a:pPr defTabSz="931774">
              <a:defRPr/>
            </a:pPr>
            <a:r>
              <a:rPr lang="en-US" dirty="0"/>
              <a:t>Decreased our principal payment obligation but it also increase our interest payments</a:t>
            </a:r>
          </a:p>
          <a:p>
            <a:pPr defTabSz="931774">
              <a:defRPr/>
            </a:pPr>
            <a:r>
              <a:rPr lang="en-US" dirty="0"/>
              <a:t>So we are seeing an overall increase in net expenses by $25,000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As a result of the increase in expenses, there is also a corresponding decrease in net revenue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That sums up all the changes from the Budget Workshop Version that was presented to the board back in May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88F99-A979-4093-AD65-E2DB346FA0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5214-69B9-83E3-2526-59A2154E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690AF-E9E9-97A3-8091-1AD2DBB62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656E8-662F-F87D-55FA-FFEFF9A4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3A88-2943-B23F-9231-1A4BD57D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D38B7-3FE9-28B8-9941-3975279B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504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99CC-9094-48DE-3408-CFA6A96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93499-D481-1635-EC95-61A20B63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0206-FEBC-301E-5E23-A6A09DDB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78B19-592C-EA0C-C1BE-F9932281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6738-6BCB-2679-4153-A8C8F2B9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25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E893A-393A-95E1-A542-D8663903B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9A190-FBCF-D1A8-D78E-D736FF344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253B-1911-EF5D-FA40-C0238204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D387F-CD0A-1A47-4EAD-33B73BAD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19FB-2FCC-C08E-70D6-7D54835C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68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BDC9-6278-2411-6ADD-6E03132F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A8B3-F51B-0344-7C93-48B82AE0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C796F-51EC-098E-BDDD-2E65FFCF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ADFE-4C57-4308-422E-65F6F3B5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72938-8D79-0DAB-09B6-155F93D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962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EA1F-E7DB-5A39-3B44-0B723524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E8459-036D-D643-A2FE-0FF326FD1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2175-4332-DFEC-13C8-B8AB9720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4AC5-3139-558A-9030-60EFB016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F9C07-B3A5-F52E-1DB4-AD57EE59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600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BD9-ABB8-0DEB-F2DC-4ECB1201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BA73-46E7-EE0C-2FEB-7FA3140E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62BCA-1BDE-457D-3016-509FF2BE8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3DE11-FC76-6A1D-38AD-28CD23E7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C4736-26D8-0B7C-6A2C-E60AFDC2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BFCDA-1A51-6C5E-260C-888F35DC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727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148F-558B-3949-FCB5-08B415E2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08EDF-44B7-D9B8-5962-AC18978C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7B5C9-EDE4-2D2B-5EE3-3C0F890A7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D4408-73F5-A619-911B-CA8C6D442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9F47A-E053-4B6D-DB05-5F7D953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C914E-9D3A-2BAF-D5AD-6BEDCFC2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7C066-C58C-8E1D-614C-1F18DBB7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84022-CCFD-FB32-8D77-88013D4B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130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BA9A-2888-306B-62E8-D05B07DC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268CF-989B-5B4F-8A85-6757381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CED2B-810A-2DCD-FEB4-38AB667A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57D86-C1A9-8097-A807-56E5C5BF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141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1385C-FDAC-9E6B-8DF2-1D3648CA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F8BEB-0E1C-D9DE-2D61-48F5F95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D783B-DFB3-CDA4-651E-4B3E5F4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95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5EE8-9D47-E3A2-E7C7-DF87FACA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2E68-C674-BCF2-C64C-34032058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DD0D8-B07D-F039-67F8-8D52FB05B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648A2-E854-E5E5-0E1C-3AB0084A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D85A3-1419-E1FD-37B3-E7B8E48A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D4616-C674-D6E9-1E51-E71C6B02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30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2EE2-D1FF-D182-8BF3-94D9AB84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AEDBE-47B7-D0DB-CA4B-69957749C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1DEF5-06D4-166E-281F-1CD149D9A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49407-37C8-18CE-CED4-E7EC5C45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2628A-7606-F570-4420-7DE0935A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A352D-7002-750A-9B66-B21478CD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944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E5129-62E7-35BE-5E35-1BAC1F95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48C0-3272-A445-EB6F-5E7FEB79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42F48-6DBD-A8B9-AA62-F173C29E0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4B8A-A070-483A-ABD9-7D31CE8896E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E013B-2DC5-8381-8B8A-0AFDA2D8A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A2FCC-7404-E397-4986-C6216E23D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4391-6974-4BE7-BB39-733C19D6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D8A96-F4B0-BCBF-518E-91C734794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39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844C98-A7D5-DC4F-E09D-264916861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99469" y="622150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714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Updated Budget Summary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9ACC55-29EC-1075-095E-65A3D3DE5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74017"/>
              </p:ext>
            </p:extLst>
          </p:nvPr>
        </p:nvGraphicFramePr>
        <p:xfrm>
          <a:off x="2728072" y="1104478"/>
          <a:ext cx="8991075" cy="4814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490">
                  <a:extLst>
                    <a:ext uri="{9D8B030D-6E8A-4147-A177-3AD203B41FA5}">
                      <a16:colId xmlns:a16="http://schemas.microsoft.com/office/drawing/2014/main" val="694628375"/>
                    </a:ext>
                  </a:extLst>
                </a:gridCol>
                <a:gridCol w="1725560">
                  <a:extLst>
                    <a:ext uri="{9D8B030D-6E8A-4147-A177-3AD203B41FA5}">
                      <a16:colId xmlns:a16="http://schemas.microsoft.com/office/drawing/2014/main" val="2146111529"/>
                    </a:ext>
                  </a:extLst>
                </a:gridCol>
                <a:gridCol w="1634740">
                  <a:extLst>
                    <a:ext uri="{9D8B030D-6E8A-4147-A177-3AD203B41FA5}">
                      <a16:colId xmlns:a16="http://schemas.microsoft.com/office/drawing/2014/main" val="4284995813"/>
                    </a:ext>
                  </a:extLst>
                </a:gridCol>
                <a:gridCol w="1362285">
                  <a:extLst>
                    <a:ext uri="{9D8B030D-6E8A-4147-A177-3AD203B41FA5}">
                      <a16:colId xmlns:a16="http://schemas.microsoft.com/office/drawing/2014/main" val="4058620194"/>
                    </a:ext>
                  </a:extLst>
                </a:gridCol>
              </a:tblGrid>
              <a:tr h="320993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FY24 Proposed Budget Summary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Original Bud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Revised Bud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67102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New Hero Bold" panose="02000800000000000000" pitchFamily="50" charset="0"/>
                        </a:rPr>
                        <a:t>Revenues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70,951,086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New Hero" panose="02000500000000000000" pitchFamily="50" charset="0"/>
                        </a:rPr>
                        <a:t>70,951,086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3584027108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New Hero Bold" panose="02000800000000000000" pitchFamily="50" charset="0"/>
                        </a:rPr>
                        <a:t>Expenses: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2362498236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Salaries &amp; 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9,234,764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9,234,764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765815278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Department Expense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13,034,193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13,034,193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505407280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  <a:latin typeface="New Hero" panose="02000500000000000000" pitchFamily="50" charset="0"/>
                        </a:rPr>
                        <a:t>    Interest Expense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1,995,702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2,041,150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45,448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2504234676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Franchise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50,000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50,000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2191924101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Capital Improvement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38,369,000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38,369,000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803488291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Capital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554,400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554,400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704972736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</a:t>
                      </a:r>
                      <a:r>
                        <a:rPr lang="en-US" sz="1400" dirty="0">
                          <a:highlight>
                            <a:srgbClr val="FFFF00"/>
                          </a:highlight>
                          <a:latin typeface="New Hero" panose="02000500000000000000" pitchFamily="50" charset="0"/>
                        </a:rPr>
                        <a:t>Principal Debt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1,958,000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1,937,500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(20,500)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3989984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New Hero Bold" panose="02000800000000000000" pitchFamily="50" charset="0"/>
                        </a:rPr>
                        <a:t>Total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65,196,059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65,221,007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24,948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685879983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endParaRPr lang="en-US" sz="1400" b="1" dirty="0">
                        <a:latin typeface="New Hero" panose="02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836803463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New Hero Bold" panose="02000800000000000000" pitchFamily="50" charset="0"/>
                        </a:rPr>
                        <a:t>Net Revenue Before 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5,755,027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5,730,079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New Hero" panose="02000500000000000000" pitchFamily="50" charset="0"/>
                        </a:rPr>
                        <a:t>(24,948)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924456810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Transfer to Capital Replacement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(3,640,000)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(3,640,000)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61305297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Net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2,115,027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2,090,079</a:t>
                      </a:r>
                    </a:p>
                  </a:txBody>
                  <a:tcPr marL="274320"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(24,948)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314976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850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D4BA2-28A7-C8A2-2445-B9D8EFA5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14510" y="6221506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918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FY 24 Proposed CIP Budget (By Funding Source)</a:t>
            </a:r>
            <a:endParaRPr lang="en-US" sz="28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122E41-525A-BE90-4CE6-0D4303B9E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12700"/>
              </p:ext>
            </p:extLst>
          </p:nvPr>
        </p:nvGraphicFramePr>
        <p:xfrm>
          <a:off x="4161883" y="142893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35794111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54986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New Hero Super" panose="02000A00000000000000" pitchFamily="50" charset="0"/>
                        </a:rPr>
                        <a:t>Pay Go Money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New Hero Super" panose="02000A00000000000000" pitchFamily="50" charset="0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GSA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16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Capacity Fee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2,500,000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57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Capital Replacement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2,750,000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22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 Pay Go Money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6,000,000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354514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D76BEBD-7108-EC6B-03BF-FA9717CFE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58276"/>
              </p:ext>
            </p:extLst>
          </p:nvPr>
        </p:nvGraphicFramePr>
        <p:xfrm>
          <a:off x="4152830" y="3648959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25">
                  <a:extLst>
                    <a:ext uri="{9D8B030D-6E8A-4147-A177-3AD203B41FA5}">
                      <a16:colId xmlns:a16="http://schemas.microsoft.com/office/drawing/2014/main" val="3460041447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3107709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New Hero Super" panose="02000A00000000000000" pitchFamily="50" charset="0"/>
                        </a:rPr>
                        <a:t>Other Funding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New Hero Super" panose="02000A00000000000000" pitchFamily="50" charset="0"/>
                        </a:rPr>
                        <a:t>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52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2019 Bond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4,770,829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61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Building Removal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970,000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21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Future Bond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11,428,171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07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    Future Grant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15,200,000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53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 Other Funding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32,369,000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26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901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4F93A-E35E-EAF8-088B-F8ED5C23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52982" y="622150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714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Reserves - Restricted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AE2957C-22D3-19E3-720E-E2EFE21B7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9603"/>
              </p:ext>
            </p:extLst>
          </p:nvPr>
        </p:nvGraphicFramePr>
        <p:xfrm>
          <a:off x="3735369" y="1473562"/>
          <a:ext cx="7239001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74023953"/>
                    </a:ext>
                  </a:extLst>
                </a:gridCol>
                <a:gridCol w="2443163">
                  <a:extLst>
                    <a:ext uri="{9D8B030D-6E8A-4147-A177-3AD203B41FA5}">
                      <a16:colId xmlns:a16="http://schemas.microsoft.com/office/drawing/2014/main" val="235511049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val="3379258397"/>
                    </a:ext>
                  </a:extLst>
                </a:gridCol>
              </a:tblGrid>
              <a:tr h="3742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Restricted Reserves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Per Policy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711608"/>
                  </a:ext>
                </a:extLst>
              </a:tr>
              <a:tr h="36864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RUWAP Debt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Amount determined by Bond/Debt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163067"/>
                  </a:ext>
                </a:extLst>
              </a:tr>
              <a:tr h="53023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Capital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Funds from contributions from other agencies for CIP or from unspent CIP funds; No min/max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064222"/>
                  </a:ext>
                </a:extLst>
              </a:tr>
              <a:tr h="53023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Capacity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Collected from developers to pay for new facilities; No min/max established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741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E996813-88ED-7DC3-07E8-CEA11EA8C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00903"/>
              </p:ext>
            </p:extLst>
          </p:nvPr>
        </p:nvGraphicFramePr>
        <p:xfrm>
          <a:off x="3037395" y="3712768"/>
          <a:ext cx="8634950" cy="203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77">
                  <a:extLst>
                    <a:ext uri="{9D8B030D-6E8A-4147-A177-3AD203B41FA5}">
                      <a16:colId xmlns:a16="http://schemas.microsoft.com/office/drawing/2014/main" val="730959875"/>
                    </a:ext>
                  </a:extLst>
                </a:gridCol>
                <a:gridCol w="2103553">
                  <a:extLst>
                    <a:ext uri="{9D8B030D-6E8A-4147-A177-3AD203B41FA5}">
                      <a16:colId xmlns:a16="http://schemas.microsoft.com/office/drawing/2014/main" val="4044112439"/>
                    </a:ext>
                  </a:extLst>
                </a:gridCol>
                <a:gridCol w="1233564">
                  <a:extLst>
                    <a:ext uri="{9D8B030D-6E8A-4147-A177-3AD203B41FA5}">
                      <a16:colId xmlns:a16="http://schemas.microsoft.com/office/drawing/2014/main" val="3199899002"/>
                    </a:ext>
                  </a:extLst>
                </a:gridCol>
                <a:gridCol w="1233564">
                  <a:extLst>
                    <a:ext uri="{9D8B030D-6E8A-4147-A177-3AD203B41FA5}">
                      <a16:colId xmlns:a16="http://schemas.microsoft.com/office/drawing/2014/main" val="4186458493"/>
                    </a:ext>
                  </a:extLst>
                </a:gridCol>
                <a:gridCol w="1233564">
                  <a:extLst>
                    <a:ext uri="{9D8B030D-6E8A-4147-A177-3AD203B41FA5}">
                      <a16:colId xmlns:a16="http://schemas.microsoft.com/office/drawing/2014/main" val="42065229"/>
                    </a:ext>
                  </a:extLst>
                </a:gridCol>
                <a:gridCol w="1233564">
                  <a:extLst>
                    <a:ext uri="{9D8B030D-6E8A-4147-A177-3AD203B41FA5}">
                      <a16:colId xmlns:a16="http://schemas.microsoft.com/office/drawing/2014/main" val="2675076267"/>
                    </a:ext>
                  </a:extLst>
                </a:gridCol>
                <a:gridCol w="1233564">
                  <a:extLst>
                    <a:ext uri="{9D8B030D-6E8A-4147-A177-3AD203B41FA5}">
                      <a16:colId xmlns:a16="http://schemas.microsoft.com/office/drawing/2014/main" val="921021105"/>
                    </a:ext>
                  </a:extLst>
                </a:gridCol>
              </a:tblGrid>
              <a:tr h="407709">
                <a:tc>
                  <a:txBody>
                    <a:bodyPr/>
                    <a:lstStyle/>
                    <a:p>
                      <a:endParaRPr lang="en-US" sz="1500" b="0" dirty="0">
                        <a:latin typeface="New Hero Super" panose="02000A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Restricted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6/30/23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6/30/24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246133"/>
                  </a:ext>
                </a:extLst>
              </a:tr>
              <a:tr h="40770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RUWAP Debt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304,500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highlight>
                            <a:srgbClr val="FFFF00"/>
                          </a:highlight>
                          <a:latin typeface="New Hero" panose="02000500000000000000" pitchFamily="50" charset="0"/>
                        </a:rPr>
                        <a:t>283,600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283,600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283,600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283,600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049068"/>
                  </a:ext>
                </a:extLst>
              </a:tr>
              <a:tr h="40770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Capital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Not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Not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755542"/>
                  </a:ext>
                </a:extLst>
              </a:tr>
              <a:tr h="40770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Capacity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21,892,758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29,204,171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29,204,171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29,204,171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29,204,171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61412"/>
                  </a:ext>
                </a:extLst>
              </a:tr>
              <a:tr h="40770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New Hero Super" panose="02000A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 Restricted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22,197,258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New Hero Super" panose="02000A00000000000000" pitchFamily="50" charset="0"/>
                        </a:rPr>
                        <a:t>29,487,771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29,487,771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29,487,771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29,487,771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2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05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9CEAA-F6F3-51DE-8CEB-EDA579CC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28936" y="6221506"/>
            <a:ext cx="53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958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Reserves - Designated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C61ADC-6196-FFD3-F73C-1505EA947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40615"/>
              </p:ext>
            </p:extLst>
          </p:nvPr>
        </p:nvGraphicFramePr>
        <p:xfrm>
          <a:off x="2786231" y="977830"/>
          <a:ext cx="9057937" cy="267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96">
                  <a:extLst>
                    <a:ext uri="{9D8B030D-6E8A-4147-A177-3AD203B41FA5}">
                      <a16:colId xmlns:a16="http://schemas.microsoft.com/office/drawing/2014/main" val="3174023953"/>
                    </a:ext>
                  </a:extLst>
                </a:gridCol>
                <a:gridCol w="2277755">
                  <a:extLst>
                    <a:ext uri="{9D8B030D-6E8A-4147-A177-3AD203B41FA5}">
                      <a16:colId xmlns:a16="http://schemas.microsoft.com/office/drawing/2014/main" val="235511049"/>
                    </a:ext>
                  </a:extLst>
                </a:gridCol>
                <a:gridCol w="6327286">
                  <a:extLst>
                    <a:ext uri="{9D8B030D-6E8A-4147-A177-3AD203B41FA5}">
                      <a16:colId xmlns:a16="http://schemas.microsoft.com/office/drawing/2014/main" val="3379258397"/>
                    </a:ext>
                  </a:extLst>
                </a:gridCol>
              </a:tblGrid>
              <a:tr h="3148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New Hero Super" panose="02000A00000000000000" pitchFamily="50" charset="0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New Hero Super" panose="02000A00000000000000" pitchFamily="50" charset="0"/>
                          <a:ea typeface="+mn-ea"/>
                          <a:cs typeface="+mn-cs"/>
                        </a:rPr>
                        <a:t>Designated Reserves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New Hero Super" panose="02000A00000000000000" pitchFamily="50" charset="0"/>
                          <a:ea typeface="+mn-ea"/>
                          <a:cs typeface="+mn-cs"/>
                        </a:rPr>
                        <a:t>Per Policy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711608"/>
                  </a:ext>
                </a:extLst>
              </a:tr>
              <a:tr h="4001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Capital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New Hero" panose="02000500000000000000" pitchFamily="50" charset="0"/>
                        </a:rPr>
                        <a:t>Set aside to replace capital when it reaches its useful life; Target level based on PY Acc. Dep. X 40% for Marina, x 20% for Ord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163067"/>
                  </a:ext>
                </a:extLst>
              </a:tr>
              <a:tr h="3730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Admin &amp; General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New Hero" panose="02000500000000000000" pitchFamily="50" charset="0"/>
                        </a:rPr>
                        <a:t>Can be used for general &amp; administrative overhead projects; Min - $50K, Max - $250K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064222"/>
                  </a:ext>
                </a:extLst>
              </a:tr>
              <a:tr h="4001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Emergency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New Hero" panose="02000500000000000000" pitchFamily="50" charset="0"/>
                        </a:rPr>
                        <a:t>Used to repair system after catastrophic event; Can be used for both operating &amp; capital; Min – 0.5% of net capital assets, Max – 2% of net capital assets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7417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Rate Stabilization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New Hero" panose="02000500000000000000" pitchFamily="50" charset="0"/>
                        </a:rPr>
                        <a:t>To assist in smoothing rates to pay for D/S; Should serve as a buffer should rev. estimated not meet projections; can be drawn down to smooth rate increases; No min, max – 25% of annual debt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59981"/>
                  </a:ext>
                </a:extLst>
              </a:tr>
              <a:tr h="53847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New Hero" panose="02000500000000000000" pitchFamily="50" charset="0"/>
                        </a:rPr>
                        <a:t>Operating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New Hero" panose="02000500000000000000" pitchFamily="50" charset="0"/>
                        </a:rPr>
                        <a:t>To be used for unanticipated operating expense; designed for current operations; Min-25% of operating exp, Max – 50% of operating expense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107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6BFE3E-48B8-DE7B-1845-F4FF92D7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77378"/>
              </p:ext>
            </p:extLst>
          </p:nvPr>
        </p:nvGraphicFramePr>
        <p:xfrm>
          <a:off x="1367564" y="3868323"/>
          <a:ext cx="10476604" cy="258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19">
                  <a:extLst>
                    <a:ext uri="{9D8B030D-6E8A-4147-A177-3AD203B41FA5}">
                      <a16:colId xmlns:a16="http://schemas.microsoft.com/office/drawing/2014/main" val="730959875"/>
                    </a:ext>
                  </a:extLst>
                </a:gridCol>
                <a:gridCol w="2552195">
                  <a:extLst>
                    <a:ext uri="{9D8B030D-6E8A-4147-A177-3AD203B41FA5}">
                      <a16:colId xmlns:a16="http://schemas.microsoft.com/office/drawing/2014/main" val="4044112439"/>
                    </a:ext>
                  </a:extLst>
                </a:gridCol>
                <a:gridCol w="1496658">
                  <a:extLst>
                    <a:ext uri="{9D8B030D-6E8A-4147-A177-3AD203B41FA5}">
                      <a16:colId xmlns:a16="http://schemas.microsoft.com/office/drawing/2014/main" val="3199899002"/>
                    </a:ext>
                  </a:extLst>
                </a:gridCol>
                <a:gridCol w="1496658">
                  <a:extLst>
                    <a:ext uri="{9D8B030D-6E8A-4147-A177-3AD203B41FA5}">
                      <a16:colId xmlns:a16="http://schemas.microsoft.com/office/drawing/2014/main" val="4186458493"/>
                    </a:ext>
                  </a:extLst>
                </a:gridCol>
                <a:gridCol w="1496658">
                  <a:extLst>
                    <a:ext uri="{9D8B030D-6E8A-4147-A177-3AD203B41FA5}">
                      <a16:colId xmlns:a16="http://schemas.microsoft.com/office/drawing/2014/main" val="42065229"/>
                    </a:ext>
                  </a:extLst>
                </a:gridCol>
                <a:gridCol w="1496658">
                  <a:extLst>
                    <a:ext uri="{9D8B030D-6E8A-4147-A177-3AD203B41FA5}">
                      <a16:colId xmlns:a16="http://schemas.microsoft.com/office/drawing/2014/main" val="2675076267"/>
                    </a:ext>
                  </a:extLst>
                </a:gridCol>
                <a:gridCol w="1496658">
                  <a:extLst>
                    <a:ext uri="{9D8B030D-6E8A-4147-A177-3AD203B41FA5}">
                      <a16:colId xmlns:a16="http://schemas.microsoft.com/office/drawing/2014/main" val="921021105"/>
                    </a:ext>
                  </a:extLst>
                </a:gridCol>
              </a:tblGrid>
              <a:tr h="36914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 Super" panose="02000A00000000000000" pitchFamily="50" charset="0"/>
                        </a:rPr>
                        <a:t>Designated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 Super" panose="02000A00000000000000" pitchFamily="50" charset="0"/>
                        </a:rPr>
                        <a:t>6/30/23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 Super" panose="02000A00000000000000" pitchFamily="50" charset="0"/>
                        </a:rPr>
                        <a:t>6/30/24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 Super" panose="02000A00000000000000" pitchFamily="50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 Super" panose="02000A00000000000000" pitchFamily="50" charset="0"/>
                        </a:rPr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 Super" panose="02000A00000000000000" pitchFamily="50" charset="0"/>
                        </a:rPr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246133"/>
                  </a:ext>
                </a:extLst>
              </a:tr>
              <a:tr h="369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Capital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8,306,983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3,456,154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14,000,000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14,000,000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049068"/>
                  </a:ext>
                </a:extLst>
              </a:tr>
              <a:tr h="369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Admin &amp; General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755542"/>
                  </a:ext>
                </a:extLst>
              </a:tr>
              <a:tr h="369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Emergency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Not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Not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2,894,171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1,157,668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4,630,674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61412"/>
                  </a:ext>
                </a:extLst>
              </a:tr>
              <a:tr h="369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Rate Stabilization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Not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Not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413,500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22617"/>
                  </a:ext>
                </a:extLst>
              </a:tr>
              <a:tr h="369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w Hero" panose="02000500000000000000" pitchFamily="50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  <a:latin typeface="New Hero" panose="02000500000000000000" pitchFamily="50" charset="0"/>
                        </a:rPr>
                        <a:t>Operating Reserve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9,687,749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highlight>
                            <a:srgbClr val="FFFF00"/>
                          </a:highlight>
                          <a:latin typeface="New Hero" panose="02000500000000000000" pitchFamily="50" charset="0"/>
                        </a:rPr>
                        <a:t>7,274,776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10,060,293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6,706,862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New Hero" panose="02000500000000000000" pitchFamily="50" charset="0"/>
                        </a:rPr>
                        <a:t>13,413,723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013230"/>
                  </a:ext>
                </a:extLst>
              </a:tr>
              <a:tr h="36914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ew Hero" panose="02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 Designated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18,194,732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10,930,930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27,154,464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21,914,530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32,707,397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6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211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A479F-AEB6-157D-16D5-F1A5849B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32944" y="622150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958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Next Steps</a:t>
            </a:r>
            <a:endParaRPr lang="en-US" sz="36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93A2960-84C8-12A3-E476-BA0A035F3CA3}"/>
              </a:ext>
            </a:extLst>
          </p:cNvPr>
          <p:cNvSpPr txBox="1">
            <a:spLocks/>
          </p:cNvSpPr>
          <p:nvPr/>
        </p:nvSpPr>
        <p:spPr>
          <a:xfrm>
            <a:off x="4229547" y="2337554"/>
            <a:ext cx="6087036" cy="1593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800"/>
              </a:lnSpc>
            </a:pPr>
            <a:r>
              <a:rPr lang="en-US" sz="2800" dirty="0">
                <a:latin typeface="New Hero" panose="02000500000000000000" pitchFamily="50" charset="0"/>
              </a:rPr>
              <a:t>Staff is recommending the Board adopt the Proposed Budget for FY23-24.</a:t>
            </a:r>
          </a:p>
        </p:txBody>
      </p:sp>
    </p:spTree>
    <p:extLst>
      <p:ext uri="{BB962C8B-B14F-4D97-AF65-F5344CB8AC3E}">
        <p14:creationId xmlns:p14="http://schemas.microsoft.com/office/powerpoint/2010/main" val="377268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D8A96-F4B0-BCBF-518E-91C73479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013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E134D6-6BF3-60F3-E09A-F91065265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628322" y="6221506"/>
            <a:ext cx="33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234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Overview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CBE302-53CC-8D3F-1BE7-DEB2E166A679}"/>
              </a:ext>
            </a:extLst>
          </p:cNvPr>
          <p:cNvSpPr txBox="1">
            <a:spLocks/>
          </p:cNvSpPr>
          <p:nvPr/>
        </p:nvSpPr>
        <p:spPr>
          <a:xfrm>
            <a:off x="3164540" y="1156448"/>
            <a:ext cx="7879978" cy="502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Timeline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Recap of Budget Assumptions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Changes from Budget Workshop Version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Updated Budget Summary – District Wide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Recap of CIP Budget by Funding Source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Updated Reserve Balances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ew Hero" panose="02000500000000000000" pitchFamily="50" charset="0"/>
              </a:rPr>
              <a:t>Next Steps</a:t>
            </a:r>
            <a:endParaRPr lang="en-US" sz="2800" dirty="0"/>
          </a:p>
          <a:p>
            <a:pPr lvl="1" algn="l">
              <a:spcAft>
                <a:spcPts val="1200"/>
              </a:spcAft>
            </a:pPr>
            <a:endParaRPr lang="en-US" sz="2400" dirty="0"/>
          </a:p>
          <a:p>
            <a:pPr lvl="1" algn="l">
              <a:spcAft>
                <a:spcPts val="1200"/>
              </a:spcAft>
            </a:pPr>
            <a:endParaRPr lang="en-US" sz="2400" dirty="0"/>
          </a:p>
          <a:p>
            <a:pPr lvl="1" algn="l">
              <a:spcAft>
                <a:spcPts val="1200"/>
              </a:spcAft>
            </a:pPr>
            <a:endParaRPr lang="en-US" sz="2400" dirty="0"/>
          </a:p>
          <a:p>
            <a:pPr marL="393192" lvl="1" algn="l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108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26723-1CBE-9C03-F6C1-39C9747A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604278" y="6221506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234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Timeline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351A37-E79D-D6F5-9AE3-ED02B246886C}"/>
              </a:ext>
            </a:extLst>
          </p:cNvPr>
          <p:cNvCxnSpPr/>
          <p:nvPr/>
        </p:nvCxnSpPr>
        <p:spPr>
          <a:xfrm>
            <a:off x="3069878" y="3434194"/>
            <a:ext cx="8534400" cy="0"/>
          </a:xfrm>
          <a:prstGeom prst="line">
            <a:avLst/>
          </a:prstGeom>
          <a:ln w="19050">
            <a:solidFill>
              <a:srgbClr val="BDD7E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0D1F0A-8BB2-F98D-794B-2CFC6A670223}"/>
              </a:ext>
            </a:extLst>
          </p:cNvPr>
          <p:cNvGrpSpPr/>
          <p:nvPr/>
        </p:nvGrpSpPr>
        <p:grpSpPr>
          <a:xfrm>
            <a:off x="2985249" y="1566043"/>
            <a:ext cx="2096125" cy="1928976"/>
            <a:chOff x="2985249" y="1566043"/>
            <a:chExt cx="2096125" cy="192897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CCF0CF-F4C6-88F1-D887-5A4824D4C559}"/>
                </a:ext>
              </a:extLst>
            </p:cNvPr>
            <p:cNvCxnSpPr>
              <a:cxnSpLocks/>
              <a:stCxn id="18" idx="0"/>
              <a:endCxn id="12" idx="2"/>
            </p:cNvCxnSpPr>
            <p:nvPr/>
          </p:nvCxnSpPr>
          <p:spPr>
            <a:xfrm flipV="1">
              <a:off x="4033311" y="2727900"/>
              <a:ext cx="1" cy="767119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94689F-D21F-6B0D-F7E4-6B82E93A2F23}"/>
                </a:ext>
              </a:extLst>
            </p:cNvPr>
            <p:cNvSpPr txBox="1"/>
            <p:nvPr/>
          </p:nvSpPr>
          <p:spPr>
            <a:xfrm>
              <a:off x="2985249" y="1566043"/>
              <a:ext cx="2096125" cy="11618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tIns="91440" bIns="91440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356E"/>
                  </a:solidFill>
                  <a:latin typeface="New Hero Super" panose="02000A00000000000000" pitchFamily="50" charset="0"/>
                </a:rPr>
                <a:t>January 10, 2023.</a:t>
              </a:r>
              <a:endParaRPr lang="en-US" sz="110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The FY24 Budget Schedule was presented to the Budget &amp; Personnel Committee, setting the budget workshop for April 17, 2023.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594139-3A37-4F39-0FE3-E1EEE6C7E148}"/>
                </a:ext>
              </a:extLst>
            </p:cNvPr>
            <p:cNvSpPr/>
            <p:nvPr/>
          </p:nvSpPr>
          <p:spPr>
            <a:xfrm flipV="1">
              <a:off x="3972486" y="3373369"/>
              <a:ext cx="121650" cy="1216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0AC396-2BFD-38AB-6B1B-65405DA900E6}"/>
              </a:ext>
            </a:extLst>
          </p:cNvPr>
          <p:cNvGrpSpPr/>
          <p:nvPr/>
        </p:nvGrpSpPr>
        <p:grpSpPr>
          <a:xfrm>
            <a:off x="4243535" y="3373369"/>
            <a:ext cx="1557401" cy="1915814"/>
            <a:chOff x="4243535" y="3373369"/>
            <a:chExt cx="1557401" cy="191581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2585E2-BAFB-E8A4-BA7E-9B1B5F494D46}"/>
                </a:ext>
              </a:extLst>
            </p:cNvPr>
            <p:cNvCxnSpPr>
              <a:cxnSpLocks/>
              <a:stCxn id="30" idx="0"/>
              <a:endCxn id="29" idx="0"/>
            </p:cNvCxnSpPr>
            <p:nvPr/>
          </p:nvCxnSpPr>
          <p:spPr>
            <a:xfrm>
              <a:off x="5020549" y="3495019"/>
              <a:ext cx="1687" cy="424558"/>
            </a:xfrm>
            <a:prstGeom prst="line">
              <a:avLst/>
            </a:prstGeom>
            <a:ln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7150FB-3CE7-6B30-3FDA-CBFA87A115B9}"/>
                </a:ext>
              </a:extLst>
            </p:cNvPr>
            <p:cNvSpPr txBox="1"/>
            <p:nvPr/>
          </p:nvSpPr>
          <p:spPr>
            <a:xfrm>
              <a:off x="4243535" y="3919577"/>
              <a:ext cx="1557401" cy="136960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tIns="91440" bIns="9144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356E"/>
                  </a:solidFill>
                  <a:latin typeface="New Hero Super" panose="02000A00000000000000" pitchFamily="50" charset="0"/>
                </a:rPr>
                <a:t>March 7, 2023.</a:t>
              </a:r>
              <a:endParaRPr lang="en-US" sz="110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The FY24 Proposed CIP was introduced to the Budget &amp; Engineering Committee for initial review.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2B9DAC-0A6F-4E7E-80BE-4C16097018FA}"/>
                </a:ext>
              </a:extLst>
            </p:cNvPr>
            <p:cNvSpPr/>
            <p:nvPr/>
          </p:nvSpPr>
          <p:spPr>
            <a:xfrm flipV="1">
              <a:off x="4959724" y="3373369"/>
              <a:ext cx="121650" cy="1216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81F761-B313-D6B0-6DD5-6EDAAA82BC6E}"/>
              </a:ext>
            </a:extLst>
          </p:cNvPr>
          <p:cNvGrpSpPr/>
          <p:nvPr/>
        </p:nvGrpSpPr>
        <p:grpSpPr>
          <a:xfrm>
            <a:off x="5366322" y="993580"/>
            <a:ext cx="2096125" cy="2501439"/>
            <a:chOff x="5366322" y="993580"/>
            <a:chExt cx="2096125" cy="250143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EB4DFA-B187-1304-0016-F380E92B9958}"/>
                </a:ext>
              </a:extLst>
            </p:cNvPr>
            <p:cNvCxnSpPr>
              <a:cxnSpLocks/>
              <a:stCxn id="38" idx="0"/>
              <a:endCxn id="37" idx="2"/>
            </p:cNvCxnSpPr>
            <p:nvPr/>
          </p:nvCxnSpPr>
          <p:spPr>
            <a:xfrm flipV="1">
              <a:off x="6414385" y="1832271"/>
              <a:ext cx="0" cy="1662748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87D855-B011-E0AE-C668-44A012CB6F0A}"/>
                </a:ext>
              </a:extLst>
            </p:cNvPr>
            <p:cNvSpPr txBox="1"/>
            <p:nvPr/>
          </p:nvSpPr>
          <p:spPr>
            <a:xfrm>
              <a:off x="5366322" y="993580"/>
              <a:ext cx="2096125" cy="8386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lIns="91440" tIns="91440" rIns="91440" bIns="9144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356E"/>
                  </a:solidFill>
                  <a:latin typeface="New Hero Super" panose="02000A00000000000000" pitchFamily="50" charset="0"/>
                </a:rPr>
                <a:t>April 4, 2023.</a:t>
              </a:r>
              <a:endParaRPr lang="en-US" sz="110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The FY24 Budget Schedule was presented to the Budget &amp; Personnel Committee. 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F447E2-ED4A-7EC8-8934-3AE4CFC71256}"/>
                </a:ext>
              </a:extLst>
            </p:cNvPr>
            <p:cNvSpPr/>
            <p:nvPr/>
          </p:nvSpPr>
          <p:spPr>
            <a:xfrm flipV="1">
              <a:off x="6353560" y="3373369"/>
              <a:ext cx="121650" cy="1216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C54A066-EDE4-0A93-5DDA-7FA5F575FACF}"/>
              </a:ext>
            </a:extLst>
          </p:cNvPr>
          <p:cNvGrpSpPr/>
          <p:nvPr/>
        </p:nvGrpSpPr>
        <p:grpSpPr>
          <a:xfrm>
            <a:off x="6309785" y="3386155"/>
            <a:ext cx="2675686" cy="2831148"/>
            <a:chOff x="6309785" y="3386155"/>
            <a:chExt cx="2675686" cy="283114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E55B64-3FA9-A124-33F1-ADDE05FEDE3A}"/>
                </a:ext>
              </a:extLst>
            </p:cNvPr>
            <p:cNvCxnSpPr>
              <a:cxnSpLocks/>
              <a:stCxn id="44" idx="0"/>
              <a:endCxn id="43" idx="0"/>
            </p:cNvCxnSpPr>
            <p:nvPr/>
          </p:nvCxnSpPr>
          <p:spPr>
            <a:xfrm>
              <a:off x="7647628" y="3507805"/>
              <a:ext cx="0" cy="662784"/>
            </a:xfrm>
            <a:prstGeom prst="line">
              <a:avLst/>
            </a:prstGeom>
            <a:ln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09F2A3-5702-7387-9C06-9844F206F8A8}"/>
                </a:ext>
              </a:extLst>
            </p:cNvPr>
            <p:cNvSpPr txBox="1"/>
            <p:nvPr/>
          </p:nvSpPr>
          <p:spPr>
            <a:xfrm>
              <a:off x="6309785" y="4170589"/>
              <a:ext cx="2675686" cy="20467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tIns="91440" bIns="9144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356E"/>
                  </a:solidFill>
                  <a:latin typeface="New Hero Super" panose="02000A00000000000000" pitchFamily="50" charset="0"/>
                </a:rPr>
                <a:t>May 2, 2023.</a:t>
              </a:r>
              <a:endParaRPr lang="en-US" sz="110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The FY24 Proposed Operating &amp; CIP Budget was presented to the Budget &amp; Engineering Committee. Board recommendations were incorporated into the draft budget.</a:t>
              </a:r>
            </a:p>
            <a:p>
              <a:pPr algn="ctr"/>
              <a:endParaRPr lang="en-US" sz="105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Due to staff updates to the CIP list and scheduling issues, the budget workshop was moved from April 17 to May 15, 2023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ACFBA5-65D6-6BEE-745D-AFCCBD2ABAB6}"/>
                </a:ext>
              </a:extLst>
            </p:cNvPr>
            <p:cNvSpPr/>
            <p:nvPr/>
          </p:nvSpPr>
          <p:spPr>
            <a:xfrm flipV="1">
              <a:off x="7586803" y="3386155"/>
              <a:ext cx="121650" cy="1216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3592DB5-9467-E693-187C-CFEED7D3E000}"/>
              </a:ext>
            </a:extLst>
          </p:cNvPr>
          <p:cNvGrpSpPr/>
          <p:nvPr/>
        </p:nvGrpSpPr>
        <p:grpSpPr>
          <a:xfrm>
            <a:off x="7774751" y="1396994"/>
            <a:ext cx="2096125" cy="2098025"/>
            <a:chOff x="7774751" y="1396994"/>
            <a:chExt cx="2096125" cy="209802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6E78AA-D7F5-9194-BD56-413EFEF75F6D}"/>
                </a:ext>
              </a:extLst>
            </p:cNvPr>
            <p:cNvCxnSpPr>
              <a:cxnSpLocks/>
              <a:stCxn id="49" idx="0"/>
              <a:endCxn id="48" idx="2"/>
            </p:cNvCxnSpPr>
            <p:nvPr/>
          </p:nvCxnSpPr>
          <p:spPr>
            <a:xfrm flipV="1">
              <a:off x="8822814" y="1912520"/>
              <a:ext cx="0" cy="1582499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AC521B-9DE0-79EA-1365-B78677245686}"/>
                </a:ext>
              </a:extLst>
            </p:cNvPr>
            <p:cNvSpPr txBox="1"/>
            <p:nvPr/>
          </p:nvSpPr>
          <p:spPr>
            <a:xfrm>
              <a:off x="7774751" y="1396994"/>
              <a:ext cx="2096125" cy="5155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tIns="91440" bIns="9144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356E"/>
                  </a:solidFill>
                  <a:latin typeface="New Hero Super" panose="02000A00000000000000" pitchFamily="50" charset="0"/>
                </a:rPr>
                <a:t>May 15, 2023.</a:t>
              </a:r>
              <a:endParaRPr lang="en-US" sz="110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Scheduled Budget Workshop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EC65ED-3FA7-4EA8-918A-5B0522D0149F}"/>
                </a:ext>
              </a:extLst>
            </p:cNvPr>
            <p:cNvSpPr/>
            <p:nvPr/>
          </p:nvSpPr>
          <p:spPr>
            <a:xfrm flipV="1">
              <a:off x="8761989" y="3373369"/>
              <a:ext cx="121650" cy="1216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D19F78-F3D4-83AD-D902-3E7A079DC852}"/>
              </a:ext>
            </a:extLst>
          </p:cNvPr>
          <p:cNvGrpSpPr/>
          <p:nvPr/>
        </p:nvGrpSpPr>
        <p:grpSpPr>
          <a:xfrm>
            <a:off x="10492106" y="2307145"/>
            <a:ext cx="1402051" cy="1217737"/>
            <a:chOff x="10492106" y="2307145"/>
            <a:chExt cx="1402051" cy="121773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8FCE35-74F0-1E3B-4C15-72EBB30B70F7}"/>
                </a:ext>
              </a:extLst>
            </p:cNvPr>
            <p:cNvCxnSpPr>
              <a:cxnSpLocks/>
              <a:stCxn id="58" idx="4"/>
              <a:endCxn id="57" idx="2"/>
            </p:cNvCxnSpPr>
            <p:nvPr/>
          </p:nvCxnSpPr>
          <p:spPr>
            <a:xfrm flipV="1">
              <a:off x="11193132" y="2830365"/>
              <a:ext cx="0" cy="5027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0A0C3F-265A-2B45-B548-3784E515A182}"/>
                </a:ext>
              </a:extLst>
            </p:cNvPr>
            <p:cNvSpPr txBox="1"/>
            <p:nvPr/>
          </p:nvSpPr>
          <p:spPr>
            <a:xfrm>
              <a:off x="10492106" y="2307145"/>
              <a:ext cx="1402051" cy="52322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tIns="91440" bIns="9144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New Hero Super" panose="02000A00000000000000" pitchFamily="50" charset="0"/>
                </a:rPr>
                <a:t>June 19, 2023.</a:t>
              </a:r>
              <a:endParaRPr lang="en-US" sz="1100" dirty="0">
                <a:solidFill>
                  <a:schemeClr val="bg1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New Hero" panose="02000500000000000000" pitchFamily="50" charset="0"/>
                </a:rPr>
                <a:t>Budget Adoption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D239849-FE53-2D05-30DD-92D3B6880019}"/>
                </a:ext>
              </a:extLst>
            </p:cNvPr>
            <p:cNvSpPr/>
            <p:nvPr/>
          </p:nvSpPr>
          <p:spPr>
            <a:xfrm flipV="1">
              <a:off x="11084692" y="3333118"/>
              <a:ext cx="216879" cy="19176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64334F-7054-16E4-16EF-7E1F010575E2}"/>
              </a:ext>
            </a:extLst>
          </p:cNvPr>
          <p:cNvGrpSpPr/>
          <p:nvPr/>
        </p:nvGrpSpPr>
        <p:grpSpPr>
          <a:xfrm>
            <a:off x="9387700" y="3373369"/>
            <a:ext cx="1815465" cy="1775277"/>
            <a:chOff x="9387700" y="3373369"/>
            <a:chExt cx="1815465" cy="177527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9825A4-4B38-502F-AE5F-405D2692CB04}"/>
                </a:ext>
              </a:extLst>
            </p:cNvPr>
            <p:cNvCxnSpPr>
              <a:cxnSpLocks/>
              <a:stCxn id="13" idx="0"/>
              <a:endCxn id="10" idx="0"/>
            </p:cNvCxnSpPr>
            <p:nvPr/>
          </p:nvCxnSpPr>
          <p:spPr>
            <a:xfrm>
              <a:off x="10295433" y="3495019"/>
              <a:ext cx="0" cy="453298"/>
            </a:xfrm>
            <a:prstGeom prst="line">
              <a:avLst/>
            </a:prstGeom>
            <a:ln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B90FA6-74F8-E540-6E0A-700113037EE3}"/>
                </a:ext>
              </a:extLst>
            </p:cNvPr>
            <p:cNvSpPr txBox="1"/>
            <p:nvPr/>
          </p:nvSpPr>
          <p:spPr>
            <a:xfrm>
              <a:off x="9387700" y="3948317"/>
              <a:ext cx="1815465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tIns="91440" bIns="9144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356E"/>
                  </a:solidFill>
                  <a:latin typeface="New Hero Super" panose="02000A00000000000000" pitchFamily="50" charset="0"/>
                </a:rPr>
                <a:t>June 6, 2023.</a:t>
              </a:r>
              <a:endParaRPr lang="en-US" sz="1100" dirty="0">
                <a:solidFill>
                  <a:srgbClr val="23356E"/>
                </a:solidFill>
                <a:latin typeface="New Hero" panose="02000500000000000000" pitchFamily="50" charset="0"/>
              </a:endParaRPr>
            </a:p>
            <a:p>
              <a:pPr algn="ctr"/>
              <a:r>
                <a:rPr lang="en-US" sz="1050" dirty="0">
                  <a:solidFill>
                    <a:srgbClr val="23356E"/>
                  </a:solidFill>
                  <a:latin typeface="New Hero" panose="02000500000000000000" pitchFamily="50" charset="0"/>
                </a:rPr>
                <a:t>Revised Proposed Budget was presented to  the Budget &amp; Engineering Committee for review.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08AF0B-33F2-4DF1-3191-C9A338310AF6}"/>
                </a:ext>
              </a:extLst>
            </p:cNvPr>
            <p:cNvSpPr/>
            <p:nvPr/>
          </p:nvSpPr>
          <p:spPr>
            <a:xfrm flipV="1">
              <a:off x="10234608" y="3373369"/>
              <a:ext cx="121650" cy="1216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62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1A89F-17BB-0D4E-241C-4CDFBA5E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93858" y="6221506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758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Recap of Budget Assumptions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C8CB6-DFAF-B0C6-8AEB-3F0856D3D44D}"/>
              </a:ext>
            </a:extLst>
          </p:cNvPr>
          <p:cNvSpPr txBox="1"/>
          <p:nvPr/>
        </p:nvSpPr>
        <p:spPr>
          <a:xfrm>
            <a:off x="2895600" y="1301955"/>
            <a:ext cx="826573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Proposed revenue for water, wastewater &amp; recycled water are based on the rate studies approved by the Board in January 2018 and March 2022 respectively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Proposed revenue also factored in the anticipated project developments in the Ord Community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Proposed salaries and benefits include: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5% increase in salaries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Slight increase in CALPERS Normal Cost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Slight decrease in CALPERS Unfunded Liability</a:t>
            </a:r>
          </a:p>
        </p:txBody>
      </p:sp>
    </p:spTree>
    <p:extLst>
      <p:ext uri="{BB962C8B-B14F-4D97-AF65-F5344CB8AC3E}">
        <p14:creationId xmlns:p14="http://schemas.microsoft.com/office/powerpoint/2010/main" val="1802035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1CCD2-A869-741E-6890-2F38E190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93858" y="6221506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714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Recap of Budget Assumptions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9C5D9-1FB0-54AE-FCC4-69EC9078A653}"/>
              </a:ext>
            </a:extLst>
          </p:cNvPr>
          <p:cNvSpPr txBox="1"/>
          <p:nvPr/>
        </p:nvSpPr>
        <p:spPr>
          <a:xfrm>
            <a:off x="2895600" y="1301955"/>
            <a:ext cx="82657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One (1) additional position for FY24 – Engineering Technician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Proposed CIP Budget includes the issuance of a new bond to fund 5 projects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Proposed CIP Budget also includes the pursuit of new grants to fund 2 projects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Proposed budget includes a transfer of $3.6M from operating reserve to capital replacement reserve</a:t>
            </a:r>
          </a:p>
        </p:txBody>
      </p:sp>
    </p:spTree>
    <p:extLst>
      <p:ext uri="{BB962C8B-B14F-4D97-AF65-F5344CB8AC3E}">
        <p14:creationId xmlns:p14="http://schemas.microsoft.com/office/powerpoint/2010/main" val="2803056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E3EA8-6A1D-C3B6-0CA7-98123A0C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609888" y="6221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714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Recap of </a:t>
            </a:r>
            <a:r>
              <a:rPr lang="en-US" sz="3200" dirty="0">
                <a:solidFill>
                  <a:srgbClr val="23356E"/>
                </a:solidFill>
                <a:latin typeface="New Hero Super" panose="02000A00000000000000" pitchFamily="50" charset="0"/>
              </a:rPr>
              <a:t>Budget</a:t>
            </a:r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 Assumptions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7AED8-3C8C-0991-3CE3-EBE4768532DF}"/>
              </a:ext>
            </a:extLst>
          </p:cNvPr>
          <p:cNvSpPr txBox="1"/>
          <p:nvPr/>
        </p:nvSpPr>
        <p:spPr>
          <a:xfrm>
            <a:off x="2970229" y="1196927"/>
            <a:ext cx="826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New Hero" panose="02000500000000000000" pitchFamily="50" charset="0"/>
              </a:rPr>
              <a:t>Lastly staff recommends the waiver of Section 6.08.070 of the District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B4D7D-8878-B1E5-7675-D6FC4B304AB8}"/>
              </a:ext>
            </a:extLst>
          </p:cNvPr>
          <p:cNvSpPr txBox="1"/>
          <p:nvPr/>
        </p:nvSpPr>
        <p:spPr>
          <a:xfrm>
            <a:off x="3866920" y="2102992"/>
            <a:ext cx="6472352" cy="1720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cap="rnd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274320" tIns="274320" rIns="274320" bIns="274320" rtlCol="0" anchor="ctr" anchorCtr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002060"/>
                </a:solidFill>
                <a:latin typeface="New Hero Super" panose="02000A00000000000000" pitchFamily="50" charset="0"/>
              </a:rPr>
              <a:t>Section 6.08.070 </a:t>
            </a:r>
            <a:r>
              <a:rPr lang="en-US" sz="1600" dirty="0">
                <a:latin typeface="New Hero" panose="02000500000000000000" pitchFamily="50" charset="0"/>
              </a:rPr>
              <a:t>provides that 25% of all fixed monthly charges collected by the District, shall be used for long-term water supply projects, however, this requirement may be waived by the Board on an annual basis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397885B-FA4D-09A7-8B8F-1A878988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18045"/>
              </p:ext>
            </p:extLst>
          </p:nvPr>
        </p:nvGraphicFramePr>
        <p:xfrm>
          <a:off x="3365368" y="4083921"/>
          <a:ext cx="7475456" cy="213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749">
                  <a:extLst>
                    <a:ext uri="{9D8B030D-6E8A-4147-A177-3AD203B41FA5}">
                      <a16:colId xmlns:a16="http://schemas.microsoft.com/office/drawing/2014/main" val="1654371648"/>
                    </a:ext>
                  </a:extLst>
                </a:gridCol>
                <a:gridCol w="2367070">
                  <a:extLst>
                    <a:ext uri="{9D8B030D-6E8A-4147-A177-3AD203B41FA5}">
                      <a16:colId xmlns:a16="http://schemas.microsoft.com/office/drawing/2014/main" val="3096706113"/>
                    </a:ext>
                  </a:extLst>
                </a:gridCol>
                <a:gridCol w="2242637">
                  <a:extLst>
                    <a:ext uri="{9D8B030D-6E8A-4147-A177-3AD203B41FA5}">
                      <a16:colId xmlns:a16="http://schemas.microsoft.com/office/drawing/2014/main" val="2760778947"/>
                    </a:ext>
                  </a:extLst>
                </a:gridCol>
              </a:tblGrid>
              <a:tr h="463897">
                <a:tc>
                  <a:txBody>
                    <a:bodyPr/>
                    <a:lstStyle/>
                    <a:p>
                      <a:endParaRPr lang="en-US" b="0" dirty="0">
                        <a:latin typeface="New Hero Super" panose="02000A00000000000000" pitchFamily="50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New Hero Super" panose="02000A00000000000000" pitchFamily="50" charset="0"/>
                        </a:rPr>
                        <a:t>Marina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New Hero Super" panose="02000A00000000000000" pitchFamily="50" charset="0"/>
                        </a:rPr>
                        <a:t>Ord Water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754514"/>
                  </a:ext>
                </a:extLst>
              </a:tr>
              <a:tr h="6916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New Hero" panose="02000500000000000000" pitchFamily="50" charset="0"/>
                        </a:rPr>
                        <a:t>Proposed Monthly Charges</a:t>
                      </a:r>
                    </a:p>
                    <a:p>
                      <a:pPr algn="l"/>
                      <a:r>
                        <a:rPr lang="en-US" sz="1400" dirty="0">
                          <a:latin typeface="New Hero" panose="02000500000000000000" pitchFamily="50" charset="0"/>
                        </a:rPr>
                        <a:t>(FY 2023/2024)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$ 4,009,596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$ 11,648,717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609771"/>
                  </a:ext>
                </a:extLst>
              </a:tr>
              <a:tr h="46389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New Hero" panose="02000500000000000000" pitchFamily="50" charset="0"/>
                        </a:rPr>
                        <a:t>25% of all fixed monthly charges collected 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$ 1,002,399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ew Hero" panose="02000500000000000000" pitchFamily="50" charset="0"/>
                        </a:rPr>
                        <a:t>$ 2,912,179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911783"/>
                  </a:ext>
                </a:extLst>
              </a:tr>
              <a:tr h="463897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002060"/>
                        </a:solidFill>
                        <a:latin typeface="New Hero Super" panose="02000A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$ 3,914,578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57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15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6DF39-7F76-E37F-40F5-3E2CEF0A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98667" y="622150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889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Key Changes From Budget Workshop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C8CB6-DFAF-B0C6-8AEB-3F0856D3D44D}"/>
              </a:ext>
            </a:extLst>
          </p:cNvPr>
          <p:cNvSpPr txBox="1"/>
          <p:nvPr/>
        </p:nvSpPr>
        <p:spPr>
          <a:xfrm>
            <a:off x="3576916" y="1313141"/>
            <a:ext cx="738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w Hero" panose="02000500000000000000" pitchFamily="50" charset="0"/>
              </a:rPr>
              <a:t>Revised capacity charges for Marina, Ord &amp; Recycled Water – Mathematical corrections/adjustments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B2FF454-9B93-7790-8B8C-42D9C158F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88826"/>
              </p:ext>
            </p:extLst>
          </p:nvPr>
        </p:nvGraphicFramePr>
        <p:xfrm>
          <a:off x="3420532" y="2164298"/>
          <a:ext cx="7699226" cy="207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824">
                  <a:extLst>
                    <a:ext uri="{9D8B030D-6E8A-4147-A177-3AD203B41FA5}">
                      <a16:colId xmlns:a16="http://schemas.microsoft.com/office/drawing/2014/main" val="2463179496"/>
                    </a:ext>
                  </a:extLst>
                </a:gridCol>
                <a:gridCol w="1539845">
                  <a:extLst>
                    <a:ext uri="{9D8B030D-6E8A-4147-A177-3AD203B41FA5}">
                      <a16:colId xmlns:a16="http://schemas.microsoft.com/office/drawing/2014/main" val="3612858039"/>
                    </a:ext>
                  </a:extLst>
                </a:gridCol>
                <a:gridCol w="1539845">
                  <a:extLst>
                    <a:ext uri="{9D8B030D-6E8A-4147-A177-3AD203B41FA5}">
                      <a16:colId xmlns:a16="http://schemas.microsoft.com/office/drawing/2014/main" val="1632780030"/>
                    </a:ext>
                  </a:extLst>
                </a:gridCol>
                <a:gridCol w="1296712">
                  <a:extLst>
                    <a:ext uri="{9D8B030D-6E8A-4147-A177-3AD203B41FA5}">
                      <a16:colId xmlns:a16="http://schemas.microsoft.com/office/drawing/2014/main" val="900603344"/>
                    </a:ext>
                  </a:extLst>
                </a:gridCol>
              </a:tblGrid>
              <a:tr h="3999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Capacity Charge (per EDU)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Original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Revised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631489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r>
                        <a:rPr lang="en-US" sz="1600" dirty="0"/>
                        <a:t>Marina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868699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r>
                        <a:rPr lang="en-US" sz="1600" dirty="0"/>
                        <a:t>Marina Sewer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963970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r>
                        <a:rPr lang="en-US" sz="1600" dirty="0"/>
                        <a:t>Ord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13,525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378242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r>
                        <a:rPr lang="en-US" sz="1600" dirty="0"/>
                        <a:t>Ord Sewer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702744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r>
                        <a:rPr lang="en-US" sz="1600" dirty="0"/>
                        <a:t>Recycled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5,325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740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EA04EC-4DB9-C752-D74A-7D099E423D2E}"/>
              </a:ext>
            </a:extLst>
          </p:cNvPr>
          <p:cNvSpPr txBox="1"/>
          <p:nvPr/>
        </p:nvSpPr>
        <p:spPr>
          <a:xfrm>
            <a:off x="3420530" y="4410166"/>
            <a:ext cx="7699225" cy="134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New Hero" panose="02000500000000000000" pitchFamily="50" charset="0"/>
              </a:rPr>
              <a:t>Per District Ordinance 6.08.090 Section B, capacity charges shall be adjusted each July 1</a:t>
            </a:r>
            <a:r>
              <a:rPr lang="en-US" sz="1400" baseline="30000" dirty="0">
                <a:latin typeface="New Hero" panose="02000500000000000000" pitchFamily="50" charset="0"/>
              </a:rPr>
              <a:t>st</a:t>
            </a:r>
            <a:r>
              <a:rPr lang="en-US" sz="1400" dirty="0">
                <a:latin typeface="New Hero" panose="02000500000000000000" pitchFamily="50" charset="0"/>
              </a:rPr>
              <a:t>, by the change in the Engineering News Record 20-City Average Construction Cost Index (CCI) over the prior year. For the 1</a:t>
            </a:r>
            <a:r>
              <a:rPr lang="en-US" sz="1400" baseline="30000" dirty="0">
                <a:latin typeface="New Hero" panose="02000500000000000000" pitchFamily="50" charset="0"/>
              </a:rPr>
              <a:t>st</a:t>
            </a:r>
            <a:r>
              <a:rPr lang="en-US" sz="1400" dirty="0">
                <a:latin typeface="New Hero" panose="02000500000000000000" pitchFamily="50" charset="0"/>
              </a:rPr>
              <a:t> quarter of 2023, the CCI is 3.01%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New Hero" panose="02000500000000000000" pitchFamily="50" charset="0"/>
              </a:rPr>
              <a:t>These changes are reflected on pages 24, 26 &amp; 28 of the budget book</a:t>
            </a:r>
          </a:p>
        </p:txBody>
      </p:sp>
    </p:spTree>
    <p:extLst>
      <p:ext uri="{BB962C8B-B14F-4D97-AF65-F5344CB8AC3E}">
        <p14:creationId xmlns:p14="http://schemas.microsoft.com/office/powerpoint/2010/main" val="884271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0A150-066E-EEC8-9646-7EAAAC51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605881" y="622150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899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Key Changes From Budget Workshop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E610B-9CB3-9916-C5A0-C427C73823BE}"/>
              </a:ext>
            </a:extLst>
          </p:cNvPr>
          <p:cNvSpPr txBox="1"/>
          <p:nvPr/>
        </p:nvSpPr>
        <p:spPr>
          <a:xfrm>
            <a:off x="3576916" y="1313141"/>
            <a:ext cx="7386455" cy="72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New Hero" panose="02000500000000000000" pitchFamily="50" charset="0"/>
              </a:rPr>
              <a:t>Updated Debt Service Schedule for RUWAP 110 &amp; 120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New Hero" panose="02000500000000000000" pitchFamily="50" charset="0"/>
              </a:rPr>
              <a:t>Overall decrease in principal payment by $ 20,500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27D0A9-4E5F-0E78-4034-C34E15A5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6845"/>
              </p:ext>
            </p:extLst>
          </p:nvPr>
        </p:nvGraphicFramePr>
        <p:xfrm>
          <a:off x="3317677" y="2142876"/>
          <a:ext cx="7904931" cy="2564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89">
                  <a:extLst>
                    <a:ext uri="{9D8B030D-6E8A-4147-A177-3AD203B41FA5}">
                      <a16:colId xmlns:a16="http://schemas.microsoft.com/office/drawing/2014/main" val="1994806386"/>
                    </a:ext>
                  </a:extLst>
                </a:gridCol>
                <a:gridCol w="1835054">
                  <a:extLst>
                    <a:ext uri="{9D8B030D-6E8A-4147-A177-3AD203B41FA5}">
                      <a16:colId xmlns:a16="http://schemas.microsoft.com/office/drawing/2014/main" val="1978597363"/>
                    </a:ext>
                  </a:extLst>
                </a:gridCol>
                <a:gridCol w="1922437">
                  <a:extLst>
                    <a:ext uri="{9D8B030D-6E8A-4147-A177-3AD203B41FA5}">
                      <a16:colId xmlns:a16="http://schemas.microsoft.com/office/drawing/2014/main" val="3486188320"/>
                    </a:ext>
                  </a:extLst>
                </a:gridCol>
                <a:gridCol w="1438551">
                  <a:extLst>
                    <a:ext uri="{9D8B030D-6E8A-4147-A177-3AD203B41FA5}">
                      <a16:colId xmlns:a16="http://schemas.microsoft.com/office/drawing/2014/main" val="140127704"/>
                    </a:ext>
                  </a:extLst>
                </a:gridCol>
              </a:tblGrid>
              <a:tr h="5173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Loan/Bond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Original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Revised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New Hero Super" panose="02000A00000000000000" pitchFamily="50" charset="0"/>
                        </a:rPr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203937"/>
                  </a:ext>
                </a:extLst>
              </a:tr>
              <a:tr h="333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RUWAP-110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249,500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134,900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(114,600)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964373"/>
                  </a:ext>
                </a:extLst>
              </a:tr>
              <a:tr h="3785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RUWAP-120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55,000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148,700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93,700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065662"/>
                  </a:ext>
                </a:extLst>
              </a:tr>
              <a:tr h="333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2017 BLM Loan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108,500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108,900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446055"/>
                  </a:ext>
                </a:extLst>
              </a:tr>
              <a:tr h="333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2015 Bond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1,190,000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1,190,000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765928"/>
                  </a:ext>
                </a:extLst>
              </a:tr>
              <a:tr h="333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2019 Bond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355,000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355,000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>
                          <a:latin typeface="New Hero" panose="02000500000000000000" pitchFamily="50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011321"/>
                  </a:ext>
                </a:extLst>
              </a:tr>
              <a:tr h="3337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1,958,000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1,937,500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(20,500)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1025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3524C4-FC85-305D-9A4D-D41CFBC8A9E0}"/>
              </a:ext>
            </a:extLst>
          </p:cNvPr>
          <p:cNvSpPr txBox="1"/>
          <p:nvPr/>
        </p:nvSpPr>
        <p:spPr>
          <a:xfrm>
            <a:off x="3317676" y="4807643"/>
            <a:ext cx="7904931" cy="172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RUWAP 110 – decrease in payment amount due to correction in SWRCB’s calculation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RUWAP 120 – increase in payment amount due to additional reimbursements processed from the time of budget draft to present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2017 BLM Loan – increase in payment due to rounding correction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This change will affect the Budget Summary – Debt Principal Line Item (p. 21, 31, 32 &amp; Debt Schedule Section of the Budget)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This change in RUWAP Principal payment will also change the RUWAP Reserve Balance as of 06/30/24</a:t>
            </a:r>
          </a:p>
        </p:txBody>
      </p:sp>
    </p:spTree>
    <p:extLst>
      <p:ext uri="{BB962C8B-B14F-4D97-AF65-F5344CB8AC3E}">
        <p14:creationId xmlns:p14="http://schemas.microsoft.com/office/powerpoint/2010/main" val="170007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76838-CAAA-D90C-723B-9CEEF8FB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7C9AD-8A26-78F4-1DE2-E3F8C0320242}"/>
              </a:ext>
            </a:extLst>
          </p:cNvPr>
          <p:cNvSpPr txBox="1"/>
          <p:nvPr/>
        </p:nvSpPr>
        <p:spPr>
          <a:xfrm>
            <a:off x="11598667" y="622150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ew Hero Super" panose="02000A00000000000000" pitchFamily="50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6403-550B-E72C-8D49-3CA5C8673873}"/>
              </a:ext>
            </a:extLst>
          </p:cNvPr>
          <p:cNvSpPr txBox="1"/>
          <p:nvPr/>
        </p:nvSpPr>
        <p:spPr>
          <a:xfrm>
            <a:off x="2608729" y="358590"/>
            <a:ext cx="89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56E"/>
                </a:solidFill>
                <a:latin typeface="New Hero Super" panose="02000A00000000000000" pitchFamily="50" charset="0"/>
              </a:rPr>
              <a:t>Key Changes From Budget Workshop</a:t>
            </a:r>
            <a:endParaRPr lang="en-US" sz="3200" dirty="0">
              <a:solidFill>
                <a:srgbClr val="23356E"/>
              </a:solidFill>
              <a:latin typeface="New Hero Super" panose="02000A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AE6DB-65D8-4017-93F1-B61B636DA167}"/>
              </a:ext>
            </a:extLst>
          </p:cNvPr>
          <p:cNvSpPr txBox="1"/>
          <p:nvPr/>
        </p:nvSpPr>
        <p:spPr>
          <a:xfrm>
            <a:off x="3576916" y="1313141"/>
            <a:ext cx="7386455" cy="72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New Hero" panose="02000500000000000000" pitchFamily="50" charset="0"/>
              </a:rPr>
              <a:t>Updated Debt Service Schedule for RUWAP 110 &amp; 120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New Hero" panose="02000500000000000000" pitchFamily="50" charset="0"/>
              </a:rPr>
              <a:t>Overall increase in interest payment by $ 45,448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0751212-AC5E-E584-43E7-90683B940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17427"/>
              </p:ext>
            </p:extLst>
          </p:nvPr>
        </p:nvGraphicFramePr>
        <p:xfrm>
          <a:off x="2910246" y="2123552"/>
          <a:ext cx="8719794" cy="291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464">
                  <a:extLst>
                    <a:ext uri="{9D8B030D-6E8A-4147-A177-3AD203B41FA5}">
                      <a16:colId xmlns:a16="http://schemas.microsoft.com/office/drawing/2014/main" val="3678993089"/>
                    </a:ext>
                  </a:extLst>
                </a:gridCol>
                <a:gridCol w="1867692">
                  <a:extLst>
                    <a:ext uri="{9D8B030D-6E8A-4147-A177-3AD203B41FA5}">
                      <a16:colId xmlns:a16="http://schemas.microsoft.com/office/drawing/2014/main" val="3588917838"/>
                    </a:ext>
                  </a:extLst>
                </a:gridCol>
                <a:gridCol w="1939392">
                  <a:extLst>
                    <a:ext uri="{9D8B030D-6E8A-4147-A177-3AD203B41FA5}">
                      <a16:colId xmlns:a16="http://schemas.microsoft.com/office/drawing/2014/main" val="3644515132"/>
                    </a:ext>
                  </a:extLst>
                </a:gridCol>
                <a:gridCol w="1644246">
                  <a:extLst>
                    <a:ext uri="{9D8B030D-6E8A-4147-A177-3AD203B41FA5}">
                      <a16:colId xmlns:a16="http://schemas.microsoft.com/office/drawing/2014/main" val="3862729970"/>
                    </a:ext>
                  </a:extLst>
                </a:gridCol>
              </a:tblGrid>
              <a:tr h="365762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Loan/Bond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Original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Revised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New Hero Super" panose="02000A00000000000000" pitchFamily="50" charset="0"/>
                        </a:rPr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734874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RUWAP 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91,400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61,400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(30,000)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081133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RUWAP 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105,250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89,802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15,448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699673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2017 BLM Loan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128,500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128,500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764545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2015 Bond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1,062,500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1,062,500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138870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2019 Bond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653,100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653,100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452195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ew Hero" panose="02000500000000000000" pitchFamily="50" charset="0"/>
                        </a:rPr>
                        <a:t>Other Interest Expense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New Hero" panose="02000500000000000000" pitchFamily="50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New Hero" panose="02000500000000000000" pitchFamily="50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530011"/>
                  </a:ext>
                </a:extLst>
              </a:tr>
              <a:tr h="36457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2,041,150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1,995,702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New Hero Super" panose="02000A00000000000000" pitchFamily="50" charset="0"/>
                        </a:rPr>
                        <a:t>45,448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7086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9AAF4B-ABFE-0726-75C5-17EEF3E54E0C}"/>
              </a:ext>
            </a:extLst>
          </p:cNvPr>
          <p:cNvSpPr txBox="1"/>
          <p:nvPr/>
        </p:nvSpPr>
        <p:spPr>
          <a:xfrm>
            <a:off x="2829106" y="5093604"/>
            <a:ext cx="8800934" cy="109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The change in the interest payments are due to the same reasons mentioned in the previous slide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This change will affect the Budget Summary – Interest  Expense Line Item &amp; the Administration Department Page – Interest Expense Line Item (p. 31, 32 &amp; 42)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New Hero" panose="02000500000000000000" pitchFamily="50" charset="0"/>
              </a:rPr>
              <a:t>This change in interest payment will also change the Operating Reserve ending balance as of 06/30/24</a:t>
            </a:r>
          </a:p>
        </p:txBody>
      </p:sp>
    </p:spTree>
    <p:extLst>
      <p:ext uri="{BB962C8B-B14F-4D97-AF65-F5344CB8AC3E}">
        <p14:creationId xmlns:p14="http://schemas.microsoft.com/office/powerpoint/2010/main" val="116684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2075</Words>
  <Application>Microsoft Office PowerPoint</Application>
  <PresentationFormat>Widescreen</PresentationFormat>
  <Paragraphs>455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New Hero</vt:lpstr>
      <vt:lpstr>New Hero Bold</vt:lpstr>
      <vt:lpstr>New Hero Super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Espero</dc:creator>
  <cp:lastModifiedBy>Mary Lagasca</cp:lastModifiedBy>
  <cp:revision>12</cp:revision>
  <cp:lastPrinted>2023-06-17T01:23:12Z</cp:lastPrinted>
  <dcterms:created xsi:type="dcterms:W3CDTF">2023-05-15T20:15:00Z</dcterms:created>
  <dcterms:modified xsi:type="dcterms:W3CDTF">2023-06-19T22:36:30Z</dcterms:modified>
</cp:coreProperties>
</file>